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9"/>
  </p:notesMasterIdLst>
  <p:sldIdLst>
    <p:sldId id="256" r:id="rId2"/>
    <p:sldId id="429" r:id="rId3"/>
    <p:sldId id="496" r:id="rId4"/>
    <p:sldId id="513" r:id="rId5"/>
    <p:sldId id="421" r:id="rId6"/>
    <p:sldId id="514" r:id="rId7"/>
    <p:sldId id="42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3"/>
    <p:restoredTop sz="94676"/>
  </p:normalViewPr>
  <p:slideViewPr>
    <p:cSldViewPr snapToGrid="0" snapToObjects="1">
      <p:cViewPr varScale="1">
        <p:scale>
          <a:sx n="70" d="100"/>
          <a:sy n="70" d="100"/>
        </p:scale>
        <p:origin x="200"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18A69-A31E-5640-84CF-EEB7AF1025E1}" type="datetimeFigureOut">
              <a:rPr lang="en-US" smtClean="0"/>
              <a:t>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7B8A5-F576-F046-B82E-E18D25A266A2}" type="slidenum">
              <a:rPr lang="en-US" smtClean="0"/>
              <a:t>‹#›</a:t>
            </a:fld>
            <a:endParaRPr lang="en-US"/>
          </a:p>
        </p:txBody>
      </p:sp>
    </p:spTree>
    <p:extLst>
      <p:ext uri="{BB962C8B-B14F-4D97-AF65-F5344CB8AC3E}">
        <p14:creationId xmlns:p14="http://schemas.microsoft.com/office/powerpoint/2010/main" val="36147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t>Awaken provides direct services to help women transition out of commercial sexual exploitation. Since its inception, Awaken has worked directly with over 300 victims of Commercial Sexual Exploitation</a:t>
            </a:r>
          </a:p>
          <a:p>
            <a:endParaRPr lang="en-US" sz="1200" dirty="0"/>
          </a:p>
          <a:p>
            <a:r>
              <a:rPr lang="en-US" sz="1200" b="1" kern="1200" dirty="0">
                <a:solidFill>
                  <a:schemeClr val="tx1"/>
                </a:solidFill>
                <a:effectLst/>
                <a:latin typeface="+mn-lt"/>
                <a:ea typeface="MS PGothic" panose="020B0600070205080204" pitchFamily="34" charset="-128"/>
                <a:cs typeface="MS PGothic" pitchFamily="34" charset="-128"/>
              </a:rPr>
              <a:t>Case management, counseling, mentorship relationship and love:</a:t>
            </a:r>
            <a:endParaRPr lang="en-US" sz="1200" kern="1200" dirty="0">
              <a:solidFill>
                <a:schemeClr val="tx1"/>
              </a:solidFill>
              <a:effectLst/>
              <a:latin typeface="+mn-lt"/>
              <a:ea typeface="MS PGothic" panose="020B0600070205080204" pitchFamily="34" charset="-128"/>
              <a:cs typeface="MS PGothic" pitchFamily="34" charset="-128"/>
            </a:endParaRPr>
          </a:p>
          <a:p>
            <a:endParaRPr lang="en-US" dirty="0"/>
          </a:p>
          <a:p>
            <a:r>
              <a:rPr lang="en-US" sz="1200" b="1" kern="1200" dirty="0">
                <a:solidFill>
                  <a:schemeClr val="tx1"/>
                </a:solidFill>
                <a:effectLst/>
                <a:latin typeface="+mn-lt"/>
                <a:ea typeface="MS PGothic" panose="020B0600070205080204" pitchFamily="34" charset="-128"/>
                <a:cs typeface="MS PGothic" pitchFamily="34" charset="-128"/>
              </a:rPr>
              <a:t>Pumpkin carving, gingerbread house making, spa nights, camping, water Wednesdays in the summertime. </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Took two to Mexico to give back and serve at an orphanage. </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And more seriously, </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16 women get their own apartments/housing.  </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7 Jobs – one of which is her own business license </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5 in School</a:t>
            </a:r>
            <a:endParaRPr lang="en-US" sz="1200" kern="1200" dirty="0">
              <a:solidFill>
                <a:schemeClr val="tx1"/>
              </a:solidFill>
              <a:effectLst/>
              <a:latin typeface="+mn-lt"/>
              <a:ea typeface="MS PGothic" panose="020B0600070205080204" pitchFamily="34" charset="-128"/>
              <a:cs typeface="MS PGothic" pitchFamily="34" charset="-128"/>
            </a:endParaRPr>
          </a:p>
          <a:p>
            <a:r>
              <a:rPr lang="en-US" sz="1200" b="1" kern="1200" dirty="0">
                <a:solidFill>
                  <a:schemeClr val="tx1"/>
                </a:solidFill>
                <a:effectLst/>
                <a:latin typeface="+mn-lt"/>
                <a:ea typeface="MS PGothic" panose="020B0600070205080204" pitchFamily="34" charset="-128"/>
                <a:cs typeface="MS PGothic" pitchFamily="34" charset="-128"/>
              </a:rPr>
              <a:t>3 had babies</a:t>
            </a:r>
            <a:endParaRPr lang="en-US" sz="1200" kern="1200" dirty="0">
              <a:solidFill>
                <a:schemeClr val="tx1"/>
              </a:solidFill>
              <a:effectLst/>
              <a:latin typeface="+mn-lt"/>
              <a:ea typeface="MS PGothic" panose="020B0600070205080204" pitchFamily="34" charset="-128"/>
              <a:cs typeface="MS PGothic"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4D8AFFE6-009C-EB45-AD50-0D951446AE98}" type="slidenum">
              <a:rPr lang="en-US" smtClean="0"/>
              <a:pPr/>
              <a:t>2</a:t>
            </a:fld>
            <a:endParaRPr lang="en-US"/>
          </a:p>
        </p:txBody>
      </p:sp>
    </p:spTree>
    <p:extLst>
      <p:ext uri="{BB962C8B-B14F-4D97-AF65-F5344CB8AC3E}">
        <p14:creationId xmlns:p14="http://schemas.microsoft.com/office/powerpoint/2010/main" val="14514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S PGothic" panose="020B0600070205080204" pitchFamily="34" charset="-128"/>
                <a:cs typeface="MS PGothic" pitchFamily="34" charset="-128"/>
              </a:rPr>
              <a:t>The age of the victim is the critical issue — there is no requirement to prove force, fraud, or coercion was used to secure the victim’s actions. The law recognizes the effect of psychological manipulation by the trafficker, as well as the effect of threat of harm which traffickers/pimps use to maintain control over their young victims.</a:t>
            </a:r>
            <a:endParaRPr lang="en-US" dirty="0"/>
          </a:p>
          <a:p>
            <a:endParaRPr lang="en-US" dirty="0"/>
          </a:p>
        </p:txBody>
      </p:sp>
      <p:sp>
        <p:nvSpPr>
          <p:cNvPr id="4" name="Slide Number Placeholder 3"/>
          <p:cNvSpPr>
            <a:spLocks noGrp="1"/>
          </p:cNvSpPr>
          <p:nvPr>
            <p:ph type="sldNum" sz="quarter" idx="10"/>
          </p:nvPr>
        </p:nvSpPr>
        <p:spPr/>
        <p:txBody>
          <a:bodyPr/>
          <a:lstStyle/>
          <a:p>
            <a:fld id="{4D8AFFE6-009C-EB45-AD50-0D951446AE98}" type="slidenum">
              <a:rPr lang="en-US" smtClean="0"/>
              <a:pPr/>
              <a:t>3</a:t>
            </a:fld>
            <a:endParaRPr lang="en-US"/>
          </a:p>
        </p:txBody>
      </p:sp>
    </p:spTree>
    <p:extLst>
      <p:ext uri="{BB962C8B-B14F-4D97-AF65-F5344CB8AC3E}">
        <p14:creationId xmlns:p14="http://schemas.microsoft.com/office/powerpoint/2010/main" val="83634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mr-IN" sz="1200" kern="1200" dirty="0" err="1">
                <a:solidFill>
                  <a:schemeClr val="tx1"/>
                </a:solidFill>
                <a:effectLst/>
                <a:latin typeface="+mn-lt"/>
                <a:ea typeface="MS PGothic" panose="020B0600070205080204" pitchFamily="34" charset="-128"/>
                <a:cs typeface="MS PGothic" pitchFamily="34" charset="-128"/>
              </a:rPr>
              <a:t>Crystal</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Bay</a:t>
            </a:r>
            <a:r>
              <a:rPr lang="mr-IN" sz="1200" kern="1200" dirty="0">
                <a:solidFill>
                  <a:schemeClr val="tx1"/>
                </a:solidFill>
                <a:effectLst/>
                <a:latin typeface="+mn-lt"/>
                <a:ea typeface="MS PGothic" panose="020B0600070205080204" pitchFamily="34" charset="-128"/>
                <a:cs typeface="MS PGothic" pitchFamily="34" charset="-128"/>
              </a:rPr>
              <a:t>………………………………………..8-10</a:t>
            </a:r>
          </a:p>
          <a:p>
            <a:pPr marL="0" marR="0" indent="0" algn="l" defTabSz="457200" rtl="0" eaLnBrk="0" fontAlgn="base" latinLnBrk="0" hangingPunct="0">
              <a:lnSpc>
                <a:spcPct val="100000"/>
              </a:lnSpc>
              <a:spcBef>
                <a:spcPct val="30000"/>
              </a:spcBef>
              <a:spcAft>
                <a:spcPct val="0"/>
              </a:spcAft>
              <a:buClrTx/>
              <a:buSzTx/>
              <a:buFontTx/>
              <a:buNone/>
              <a:tabLst/>
              <a:defRPr/>
            </a:pPr>
            <a:r>
              <a:rPr lang="mr-IN" sz="1200" kern="1200" dirty="0" err="1">
                <a:solidFill>
                  <a:schemeClr val="tx1"/>
                </a:solidFill>
                <a:effectLst/>
                <a:latin typeface="+mn-lt"/>
                <a:ea typeface="MS PGothic" panose="020B0600070205080204" pitchFamily="34" charset="-128"/>
                <a:cs typeface="MS PGothic" pitchFamily="34" charset="-128"/>
              </a:rPr>
              <a:t>Emerald</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Bay</a:t>
            </a:r>
            <a:r>
              <a:rPr lang="mr-IN" sz="1200" kern="1200" dirty="0">
                <a:solidFill>
                  <a:schemeClr val="tx1"/>
                </a:solidFill>
                <a:effectLst/>
                <a:latin typeface="+mn-lt"/>
                <a:ea typeface="MS PGothic" panose="020B0600070205080204" pitchFamily="34" charset="-128"/>
                <a:cs typeface="MS PGothic" pitchFamily="34" charset="-128"/>
              </a:rPr>
              <a:t>……………………………………….0-1</a:t>
            </a:r>
          </a:p>
          <a:p>
            <a:r>
              <a:rPr lang="mr-IN" sz="1200" kern="1200" dirty="0" err="1">
                <a:solidFill>
                  <a:schemeClr val="tx1"/>
                </a:solidFill>
                <a:effectLst/>
                <a:latin typeface="+mn-lt"/>
                <a:ea typeface="MS PGothic" panose="020B0600070205080204" pitchFamily="34" charset="-128"/>
                <a:cs typeface="MS PGothic" pitchFamily="34" charset="-128"/>
              </a:rPr>
              <a:t>Incline</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Village</a:t>
            </a:r>
            <a:r>
              <a:rPr lang="mr-IN" sz="1200" kern="1200" dirty="0">
                <a:solidFill>
                  <a:schemeClr val="tx1"/>
                </a:solidFill>
                <a:effectLst/>
                <a:latin typeface="+mn-lt"/>
                <a:ea typeface="MS PGothic" panose="020B0600070205080204" pitchFamily="34" charset="-128"/>
                <a:cs typeface="MS PGothic" pitchFamily="34" charset="-128"/>
              </a:rPr>
              <a:t>……………………………………,40-45</a:t>
            </a:r>
            <a:endParaRPr lang="en-US" sz="1200" kern="1200" dirty="0">
              <a:solidFill>
                <a:schemeClr val="tx1"/>
              </a:solidFill>
              <a:effectLst/>
              <a:latin typeface="+mn-lt"/>
              <a:ea typeface="MS PGothic" panose="020B0600070205080204"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mr-IN" sz="1200" kern="1200" dirty="0" err="1">
                <a:solidFill>
                  <a:schemeClr val="tx1"/>
                </a:solidFill>
                <a:effectLst/>
                <a:latin typeface="+mn-lt"/>
                <a:ea typeface="MS PGothic" panose="020B0600070205080204" pitchFamily="34" charset="-128"/>
                <a:cs typeface="MS PGothic" pitchFamily="34" charset="-128"/>
              </a:rPr>
              <a:t>North</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Lake</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Tahoe</a:t>
            </a:r>
            <a:r>
              <a:rPr lang="mr-IN" sz="1200" kern="1200" dirty="0">
                <a:solidFill>
                  <a:schemeClr val="tx1"/>
                </a:solidFill>
                <a:effectLst/>
                <a:latin typeface="+mn-lt"/>
                <a:ea typeface="MS PGothic" panose="020B0600070205080204" pitchFamily="34" charset="-128"/>
                <a:cs typeface="MS PGothic" pitchFamily="34" charset="-128"/>
              </a:rPr>
              <a:t>……………………………..2-3</a:t>
            </a:r>
          </a:p>
          <a:p>
            <a:pPr marL="0" marR="0" indent="0" algn="l" defTabSz="457200" rtl="0" eaLnBrk="0" fontAlgn="base" latinLnBrk="0" hangingPunct="0">
              <a:lnSpc>
                <a:spcPct val="100000"/>
              </a:lnSpc>
              <a:spcBef>
                <a:spcPct val="30000"/>
              </a:spcBef>
              <a:spcAft>
                <a:spcPct val="0"/>
              </a:spcAft>
              <a:buClrTx/>
              <a:buSzTx/>
              <a:buFontTx/>
              <a:buNone/>
              <a:tabLst/>
              <a:defRPr/>
            </a:pPr>
            <a:r>
              <a:rPr lang="mr-IN" sz="1200" kern="1200" dirty="0" err="1">
                <a:solidFill>
                  <a:schemeClr val="tx1"/>
                </a:solidFill>
                <a:effectLst/>
                <a:latin typeface="+mn-lt"/>
                <a:ea typeface="MS PGothic" panose="020B0600070205080204" pitchFamily="34" charset="-128"/>
                <a:cs typeface="MS PGothic" pitchFamily="34" charset="-128"/>
              </a:rPr>
              <a:t>South</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Lake</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Tahoe</a:t>
            </a:r>
            <a:r>
              <a:rPr lang="mr-IN" sz="1200" kern="1200" dirty="0">
                <a:solidFill>
                  <a:schemeClr val="tx1"/>
                </a:solidFill>
                <a:effectLst/>
                <a:latin typeface="+mn-lt"/>
                <a:ea typeface="MS PGothic" panose="020B0600070205080204" pitchFamily="34" charset="-128"/>
                <a:cs typeface="MS PGothic" pitchFamily="34" charset="-128"/>
              </a:rPr>
              <a:t>………………………………50-55</a:t>
            </a:r>
          </a:p>
          <a:p>
            <a:r>
              <a:rPr lang="mr-IN" sz="1200" kern="1200" dirty="0" err="1">
                <a:solidFill>
                  <a:schemeClr val="tx1"/>
                </a:solidFill>
                <a:effectLst/>
                <a:latin typeface="+mn-lt"/>
                <a:ea typeface="MS PGothic" panose="020B0600070205080204" pitchFamily="34" charset="-128"/>
                <a:cs typeface="MS PGothic" pitchFamily="34" charset="-128"/>
              </a:rPr>
              <a:t>Tahoe</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City</a:t>
            </a:r>
            <a:r>
              <a:rPr lang="mr-IN" sz="1200" kern="1200" dirty="0">
                <a:solidFill>
                  <a:schemeClr val="tx1"/>
                </a:solidFill>
                <a:effectLst/>
                <a:latin typeface="+mn-lt"/>
                <a:ea typeface="MS PGothic" panose="020B0600070205080204" pitchFamily="34" charset="-128"/>
                <a:cs typeface="MS PGothic" pitchFamily="34" charset="-128"/>
              </a:rPr>
              <a:t>………………………………………….0-2</a:t>
            </a:r>
          </a:p>
          <a:p>
            <a:r>
              <a:rPr lang="mr-IN" sz="1200" kern="1200" dirty="0" err="1">
                <a:solidFill>
                  <a:schemeClr val="tx1"/>
                </a:solidFill>
                <a:effectLst/>
                <a:latin typeface="+mn-lt"/>
                <a:ea typeface="MS PGothic" panose="020B0600070205080204" pitchFamily="34" charset="-128"/>
                <a:cs typeface="MS PGothic" pitchFamily="34" charset="-128"/>
              </a:rPr>
              <a:t>Truckee</a:t>
            </a:r>
            <a:r>
              <a:rPr lang="mr-IN" sz="1200" kern="1200" dirty="0">
                <a:solidFill>
                  <a:schemeClr val="tx1"/>
                </a:solidFill>
                <a:effectLst/>
                <a:latin typeface="+mn-lt"/>
                <a:ea typeface="MS PGothic" panose="020B0600070205080204" pitchFamily="34" charset="-128"/>
                <a:cs typeface="MS PGothic" pitchFamily="34" charset="-128"/>
              </a:rPr>
              <a:t>………………………………………………60-65</a:t>
            </a:r>
          </a:p>
          <a:p>
            <a:endParaRPr lang="mr-IN" sz="1200" kern="1200" dirty="0">
              <a:solidFill>
                <a:schemeClr val="tx1"/>
              </a:solidFill>
              <a:effectLst/>
              <a:latin typeface="+mn-lt"/>
              <a:ea typeface="MS PGothic" panose="020B0600070205080204" pitchFamily="34" charset="-128"/>
              <a:cs typeface="MS PGothic" pitchFamily="34" charset="-128"/>
            </a:endParaRPr>
          </a:p>
          <a:p>
            <a:r>
              <a:rPr lang="mr-IN" sz="1200" kern="1200" dirty="0" err="1">
                <a:solidFill>
                  <a:schemeClr val="tx1"/>
                </a:solidFill>
                <a:effectLst/>
                <a:latin typeface="+mn-lt"/>
                <a:ea typeface="MS PGothic" panose="020B0600070205080204" pitchFamily="34" charset="-128"/>
                <a:cs typeface="MS PGothic" pitchFamily="34" charset="-128"/>
              </a:rPr>
              <a:t>Lake</a:t>
            </a:r>
            <a:r>
              <a:rPr lang="mr-IN" sz="1200" kern="1200" dirty="0">
                <a:solidFill>
                  <a:schemeClr val="tx1"/>
                </a:solidFill>
                <a:effectLst/>
                <a:latin typeface="+mn-lt"/>
                <a:ea typeface="MS PGothic" panose="020B0600070205080204" pitchFamily="34" charset="-128"/>
                <a:cs typeface="MS PGothic" pitchFamily="34" charset="-128"/>
              </a:rPr>
              <a:t> </a:t>
            </a:r>
            <a:r>
              <a:rPr lang="mr-IN" sz="1200" kern="1200" dirty="0" err="1">
                <a:solidFill>
                  <a:schemeClr val="tx1"/>
                </a:solidFill>
                <a:effectLst/>
                <a:latin typeface="+mn-lt"/>
                <a:ea typeface="MS PGothic" panose="020B0600070205080204" pitchFamily="34" charset="-128"/>
                <a:cs typeface="MS PGothic" pitchFamily="34" charset="-128"/>
              </a:rPr>
              <a:t>Tahoe</a:t>
            </a:r>
            <a:r>
              <a:rPr lang="mr-IN" sz="1200" kern="1200" dirty="0">
                <a:solidFill>
                  <a:schemeClr val="tx1"/>
                </a:solidFill>
                <a:effectLst/>
                <a:latin typeface="+mn-lt"/>
                <a:ea typeface="MS PGothic" panose="020B0600070205080204" pitchFamily="34" charset="-128"/>
                <a:cs typeface="MS PGothic" pitchFamily="34" charset="-128"/>
              </a:rPr>
              <a:t>………………………………………..200-225</a:t>
            </a:r>
          </a:p>
          <a:p>
            <a:endParaRPr lang="en-US" dirty="0"/>
          </a:p>
        </p:txBody>
      </p:sp>
      <p:sp>
        <p:nvSpPr>
          <p:cNvPr id="4" name="Slide Number Placeholder 3"/>
          <p:cNvSpPr>
            <a:spLocks noGrp="1"/>
          </p:cNvSpPr>
          <p:nvPr>
            <p:ph type="sldNum" sz="quarter" idx="10"/>
          </p:nvPr>
        </p:nvSpPr>
        <p:spPr/>
        <p:txBody>
          <a:bodyPr/>
          <a:lstStyle/>
          <a:p>
            <a:fld id="{4D8AFFE6-009C-EB45-AD50-0D951446AE98}" type="slidenum">
              <a:rPr lang="en-US" smtClean="0"/>
              <a:pPr/>
              <a:t>5</a:t>
            </a:fld>
            <a:endParaRPr lang="en-US"/>
          </a:p>
        </p:txBody>
      </p:sp>
    </p:spTree>
    <p:extLst>
      <p:ext uri="{BB962C8B-B14F-4D97-AF65-F5344CB8AC3E}">
        <p14:creationId xmlns:p14="http://schemas.microsoft.com/office/powerpoint/2010/main" val="34703236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DFC012-E98D-384A-8F5F-D2A1AE983E69}"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B9B29A0-76A6-EA44-BD67-F507C1F01442}" type="slidenum">
              <a:rPr lang="en-US" smtClean="0"/>
              <a:t>‹#›</a:t>
            </a:fld>
            <a:endParaRPr lang="en-US"/>
          </a:p>
        </p:txBody>
      </p:sp>
    </p:spTree>
    <p:extLst>
      <p:ext uri="{BB962C8B-B14F-4D97-AF65-F5344CB8AC3E}">
        <p14:creationId xmlns:p14="http://schemas.microsoft.com/office/powerpoint/2010/main" val="48736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DFC012-E98D-384A-8F5F-D2A1AE983E69}"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154095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FC012-E98D-384A-8F5F-D2A1AE983E69}"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372438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DFC012-E98D-384A-8F5F-D2A1AE983E69}" type="datetimeFigureOut">
              <a:rPr lang="en-US" smtClean="0"/>
              <a:t>2/23/20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136349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5DFC012-E98D-384A-8F5F-D2A1AE983E69}" type="datetimeFigureOut">
              <a:rPr lang="en-US" smtClean="0"/>
              <a:t>2/23/20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B9B29A0-76A6-EA44-BD67-F507C1F01442}" type="slidenum">
              <a:rPr lang="en-US" smtClean="0"/>
              <a:t>‹#›</a:t>
            </a:fld>
            <a:endParaRPr lang="en-US"/>
          </a:p>
        </p:txBody>
      </p:sp>
    </p:spTree>
    <p:extLst>
      <p:ext uri="{BB962C8B-B14F-4D97-AF65-F5344CB8AC3E}">
        <p14:creationId xmlns:p14="http://schemas.microsoft.com/office/powerpoint/2010/main" val="426385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DFC012-E98D-384A-8F5F-D2A1AE983E69}"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171051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DFC012-E98D-384A-8F5F-D2A1AE983E69}" type="datetimeFigureOut">
              <a:rPr lang="en-US" smtClean="0"/>
              <a:t>2/23/20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B29A0-76A6-EA44-BD67-F507C1F0144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973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DFC012-E98D-384A-8F5F-D2A1AE983E69}" type="datetimeFigureOut">
              <a:rPr lang="en-US" smtClean="0"/>
              <a:t>2/23/20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B29A0-76A6-EA44-BD67-F507C1F0144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891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FC012-E98D-384A-8F5F-D2A1AE983E69}" type="datetimeFigureOut">
              <a:rPr lang="en-US" smtClean="0"/>
              <a:t>2/23/20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15872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FC012-E98D-384A-8F5F-D2A1AE983E69}" type="datetimeFigureOut">
              <a:rPr lang="en-US" smtClean="0"/>
              <a:t>2/23/20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176519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FC012-E98D-384A-8F5F-D2A1AE983E69}" type="datetimeFigureOut">
              <a:rPr lang="en-US" smtClean="0"/>
              <a:t>2/23/20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B9B29A0-76A6-EA44-BD67-F507C1F01442}" type="slidenum">
              <a:rPr lang="en-US" smtClean="0"/>
              <a:t>‹#›</a:t>
            </a:fld>
            <a:endParaRPr lang="en-US"/>
          </a:p>
        </p:txBody>
      </p:sp>
    </p:spTree>
    <p:extLst>
      <p:ext uri="{BB962C8B-B14F-4D97-AF65-F5344CB8AC3E}">
        <p14:creationId xmlns:p14="http://schemas.microsoft.com/office/powerpoint/2010/main" val="36694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5DFC012-E98D-384A-8F5F-D2A1AE983E69}" type="datetimeFigureOut">
              <a:rPr lang="en-US" smtClean="0"/>
              <a:t>2/23/20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B9B29A0-76A6-EA44-BD67-F507C1F01442}" type="slidenum">
              <a:rPr lang="en-US" smtClean="0"/>
              <a:t>‹#›</a:t>
            </a:fld>
            <a:endParaRPr lang="en-US"/>
          </a:p>
        </p:txBody>
      </p:sp>
    </p:spTree>
    <p:extLst>
      <p:ext uri="{BB962C8B-B14F-4D97-AF65-F5344CB8AC3E}">
        <p14:creationId xmlns:p14="http://schemas.microsoft.com/office/powerpoint/2010/main" val="48374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5E9-DB05-B445-AB58-95AD2D8B38D6}"/>
              </a:ext>
            </a:extLst>
          </p:cNvPr>
          <p:cNvSpPr>
            <a:spLocks noGrp="1"/>
          </p:cNvSpPr>
          <p:nvPr>
            <p:ph type="ctrTitle"/>
          </p:nvPr>
        </p:nvSpPr>
        <p:spPr/>
        <p:txBody>
          <a:bodyPr/>
          <a:lstStyle/>
          <a:p>
            <a:r>
              <a:rPr lang="en-US" dirty="0"/>
              <a:t>Awaken: An Overview</a:t>
            </a:r>
          </a:p>
        </p:txBody>
      </p:sp>
      <p:pic>
        <p:nvPicPr>
          <p:cNvPr id="4" name="Logohead.tif">
            <a:extLst>
              <a:ext uri="{FF2B5EF4-FFF2-40B4-BE49-F238E27FC236}">
                <a16:creationId xmlns:a16="http://schemas.microsoft.com/office/drawing/2014/main" id="{8970016E-FEF0-F94E-A2DA-3EEC0FBE19F6}"/>
              </a:ext>
            </a:extLst>
          </p:cNvPr>
          <p:cNvPicPr>
            <a:picLocks noChangeAspect="1"/>
          </p:cNvPicPr>
          <p:nvPr/>
        </p:nvPicPr>
        <p:blipFill>
          <a:blip r:embed="rId2"/>
          <a:stretch>
            <a:fillRect/>
          </a:stretch>
        </p:blipFill>
        <p:spPr>
          <a:xfrm>
            <a:off x="8378007" y="3563845"/>
            <a:ext cx="3813993" cy="2860494"/>
          </a:xfrm>
          <a:prstGeom prst="rect">
            <a:avLst/>
          </a:prstGeom>
          <a:ln w="12700">
            <a:miter lim="400000"/>
          </a:ln>
        </p:spPr>
      </p:pic>
    </p:spTree>
    <p:extLst>
      <p:ext uri="{BB962C8B-B14F-4D97-AF65-F5344CB8AC3E}">
        <p14:creationId xmlns:p14="http://schemas.microsoft.com/office/powerpoint/2010/main" val="9480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p:nvPr/>
        </p:nvSpPr>
        <p:spPr>
          <a:xfrm>
            <a:off x="273050" y="847870"/>
            <a:ext cx="11645900" cy="731210"/>
          </a:xfrm>
          <a:prstGeom prst="rect">
            <a:avLst/>
          </a:prstGeom>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lvl1pPr defTabSz="821531">
              <a:defRPr sz="10200" b="1">
                <a:solidFill>
                  <a:srgbClr val="FFFFFF"/>
                </a:solidFill>
                <a:latin typeface="Helvetica"/>
                <a:ea typeface="Helvetica"/>
                <a:cs typeface="Helvetica"/>
                <a:sym typeface="Helvetica"/>
              </a:defRPr>
            </a:lvl1pPr>
          </a:lstStyle>
          <a:p>
            <a:pPr algn="ctr"/>
            <a:r>
              <a:rPr lang="en-US" sz="4400" dirty="0">
                <a:solidFill>
                  <a:schemeClr val="tx1"/>
                </a:solidFill>
                <a:latin typeface="+mj-lt"/>
              </a:rPr>
              <a:t>AWAKEN MISSION STATEMENT</a:t>
            </a:r>
            <a:endParaRPr sz="4400" dirty="0">
              <a:solidFill>
                <a:schemeClr val="tx1"/>
              </a:solidFill>
              <a:latin typeface="+mj-lt"/>
            </a:endParaRPr>
          </a:p>
        </p:txBody>
      </p:sp>
      <p:sp>
        <p:nvSpPr>
          <p:cNvPr id="5" name="Content Placeholder 2"/>
          <p:cNvSpPr txBox="1">
            <a:spLocks/>
          </p:cNvSpPr>
          <p:nvPr/>
        </p:nvSpPr>
        <p:spPr bwMode="auto">
          <a:xfrm>
            <a:off x="1919403" y="1579080"/>
            <a:ext cx="8339086" cy="290058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3578" tIns="53578" rIns="53578" bIns="53578" numCol="1" anchor="t" anchorCtr="0" compatLnSpc="1">
            <a:prstTxWarp prst="textNoShape">
              <a:avLst/>
            </a:prstTxWarp>
          </a:bodyPr>
          <a:lstStyle>
            <a:lvl1pPr marL="0" indent="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1pPr>
            <a:lvl2pPr marL="0" indent="85725"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2pPr>
            <a:lvl3pPr marL="0" indent="17145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3pPr>
            <a:lvl4pPr marL="0" indent="257175"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4pPr>
            <a:lvl5pPr marL="0" indent="34290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z="2800" dirty="0">
              <a:solidFill>
                <a:schemeClr val="tx1"/>
              </a:solidFill>
              <a:latin typeface="Arial" charset="0"/>
              <a:ea typeface="Arial" charset="0"/>
              <a:cs typeface="Arial" charset="0"/>
            </a:endParaRPr>
          </a:p>
          <a:p>
            <a:pPr eaLnBrk="1" hangingPunct="1"/>
            <a:r>
              <a:rPr lang="en-US" sz="3200" dirty="0">
                <a:solidFill>
                  <a:schemeClr val="tx1"/>
                </a:solidFill>
                <a:ea typeface="Arial" charset="0"/>
                <a:cs typeface="Arial" charset="0"/>
              </a:rPr>
              <a:t>We seek to increase awareness and education surrounding the issue of commercial sexual exploitation and to provide housing and restoration for its victims</a:t>
            </a:r>
          </a:p>
          <a:p>
            <a:pPr eaLnBrk="1" hangingPunct="1"/>
            <a:endParaRPr lang="en-US" sz="2800" dirty="0">
              <a:solidFill>
                <a:schemeClr val="tx1"/>
              </a:solidFill>
              <a:latin typeface="Arial" charset="0"/>
              <a:ea typeface="Arial" charset="0"/>
              <a:cs typeface="Arial" charset="0"/>
            </a:endParaRPr>
          </a:p>
        </p:txBody>
      </p:sp>
      <p:pic>
        <p:nvPicPr>
          <p:cNvPr id="7" name="Logohead.tif">
            <a:extLst>
              <a:ext uri="{FF2B5EF4-FFF2-40B4-BE49-F238E27FC236}">
                <a16:creationId xmlns:a16="http://schemas.microsoft.com/office/drawing/2014/main" id="{C929221E-BACB-9B4C-BE7A-0D1B50719ACB}"/>
              </a:ext>
            </a:extLst>
          </p:cNvPr>
          <p:cNvPicPr>
            <a:picLocks noChangeAspect="1"/>
          </p:cNvPicPr>
          <p:nvPr/>
        </p:nvPicPr>
        <p:blipFill rotWithShape="1">
          <a:blip r:embed="rId3"/>
          <a:srcRect l="22022" t="2047" r="13316" b="-40715"/>
          <a:stretch/>
        </p:blipFill>
        <p:spPr>
          <a:xfrm>
            <a:off x="10347645" y="3871020"/>
            <a:ext cx="1835224" cy="2986980"/>
          </a:xfrm>
          <a:prstGeom prst="rect">
            <a:avLst/>
          </a:prstGeom>
          <a:solidFill>
            <a:schemeClr val="bg1"/>
          </a:solidFill>
          <a:ln w="12700">
            <a:miter lim="400000"/>
          </a:ln>
        </p:spPr>
      </p:pic>
      <p:sp>
        <p:nvSpPr>
          <p:cNvPr id="256" name="Shape 256"/>
          <p:cNvSpPr/>
          <p:nvPr/>
        </p:nvSpPr>
        <p:spPr>
          <a:xfrm>
            <a:off x="1496691" y="5585520"/>
            <a:ext cx="9184511" cy="412371"/>
          </a:xfrm>
          <a:prstGeom prst="rect">
            <a:avLst/>
          </a:prstGeom>
          <a:solidFill>
            <a:srgbClr val="E01B00"/>
          </a:solidFill>
          <a:ln w="12700">
            <a:miter lim="400000"/>
          </a:ln>
        </p:spPr>
        <p:txBody>
          <a:bodyPr lIns="26789" tIns="26789" rIns="26789" bIns="26789" anchor="ctr"/>
          <a:lstStyle/>
          <a:p>
            <a:pPr defTabSz="308074">
              <a:defRPr sz="3600">
                <a:solidFill>
                  <a:srgbClr val="FFFFFF"/>
                </a:solidFill>
              </a:defRPr>
            </a:pPr>
            <a:endParaRPr sz="1350"/>
          </a:p>
        </p:txBody>
      </p:sp>
    </p:spTree>
    <p:extLst>
      <p:ext uri="{BB962C8B-B14F-4D97-AF65-F5344CB8AC3E}">
        <p14:creationId xmlns:p14="http://schemas.microsoft.com/office/powerpoint/2010/main" val="13764866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974145" y="613501"/>
            <a:ext cx="8229600" cy="470779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3578" tIns="53578" rIns="53578" bIns="53578" numCol="1" anchor="t" anchorCtr="0" compatLnSpc="1">
            <a:prstTxWarp prst="textNoShape">
              <a:avLst/>
            </a:prstTxWarp>
            <a:normAutofit fontScale="92500" lnSpcReduction="10000"/>
          </a:bodyPr>
          <a:lstStyle>
            <a:lvl1pPr marL="0" indent="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1pPr>
            <a:lvl2pPr marL="0" indent="85725"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2pPr>
            <a:lvl3pPr marL="0" indent="17145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3pPr>
            <a:lvl4pPr marL="0" indent="257175"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4pPr>
            <a:lvl5pPr marL="0" indent="342900" algn="ctr" defTabSz="308074" rtl="0" eaLnBrk="0" fontAlgn="base" hangingPunct="0">
              <a:spcBef>
                <a:spcPts val="0"/>
              </a:spcBef>
              <a:spcAft>
                <a:spcPct val="0"/>
              </a:spcAft>
              <a:buSzTx/>
              <a:buFont typeface="Arial" charset="0"/>
              <a:buNone/>
              <a:defRPr sz="1575" kern="1200">
                <a:solidFill>
                  <a:srgbClr val="FFFFFF"/>
                </a:solidFill>
                <a:latin typeface="+mn-lt"/>
                <a:ea typeface="MS PGothic" panose="020B0600070205080204"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Wingdings" pitchFamily="2" charset="2"/>
              <a:buNone/>
              <a:defRPr/>
            </a:pPr>
            <a:r>
              <a:rPr lang="en-US" sz="3600" b="1" dirty="0">
                <a:solidFill>
                  <a:srgbClr val="FF0000"/>
                </a:solidFill>
                <a:effectLst>
                  <a:outerShdw blurRad="38100" dist="38100" dir="2700000" algn="tl">
                    <a:srgbClr val="DDDDDD"/>
                  </a:outerShdw>
                </a:effectLst>
                <a:latin typeface="+mj-lt"/>
                <a:ea typeface="Arial" charset="0"/>
                <a:cs typeface="Arial" charset="0"/>
              </a:rPr>
              <a:t>Sex Trafficking</a:t>
            </a:r>
          </a:p>
          <a:p>
            <a:pPr eaLnBrk="1" hangingPunct="1">
              <a:defRPr/>
            </a:pPr>
            <a:r>
              <a:rPr lang="en-US" sz="3200" dirty="0">
                <a:solidFill>
                  <a:schemeClr val="tx1"/>
                </a:solidFill>
                <a:ea typeface="Arial" charset="0"/>
                <a:cs typeface="Arial" charset="0"/>
              </a:rPr>
              <a:t>Occurs when a commercial sex act is induced by force, fraud or coercion OR when the person induced to perform the commercial sex act is under 18 years old </a:t>
            </a:r>
          </a:p>
          <a:p>
            <a:pPr eaLnBrk="1" hangingPunct="1">
              <a:defRPr/>
            </a:pPr>
            <a:endParaRPr lang="en-US" sz="3200" dirty="0">
              <a:solidFill>
                <a:schemeClr val="tx1"/>
              </a:solidFill>
              <a:latin typeface="Arial" charset="0"/>
              <a:ea typeface="Arial" charset="0"/>
              <a:cs typeface="Arial" charset="0"/>
            </a:endParaRPr>
          </a:p>
          <a:p>
            <a:pPr eaLnBrk="1" hangingPunct="1">
              <a:buFont typeface="Wingdings" pitchFamily="2" charset="2"/>
              <a:buNone/>
              <a:defRPr/>
            </a:pPr>
            <a:r>
              <a:rPr lang="en-US" sz="3600" b="1" dirty="0">
                <a:solidFill>
                  <a:srgbClr val="FF0000"/>
                </a:solidFill>
                <a:effectLst>
                  <a:outerShdw blurRad="38100" dist="38100" dir="2700000" algn="tl">
                    <a:srgbClr val="DDDDDD"/>
                  </a:outerShdw>
                </a:effectLst>
                <a:latin typeface="+mj-lt"/>
                <a:ea typeface="Arial" charset="0"/>
                <a:cs typeface="Arial" charset="0"/>
              </a:rPr>
              <a:t>Commercial Sex Act</a:t>
            </a:r>
          </a:p>
          <a:p>
            <a:pPr eaLnBrk="1" hangingPunct="1">
              <a:buFont typeface="Wingdings" pitchFamily="2" charset="2"/>
              <a:buNone/>
              <a:defRPr/>
            </a:pPr>
            <a:r>
              <a:rPr lang="en-US" sz="3200" dirty="0">
                <a:solidFill>
                  <a:schemeClr val="tx1"/>
                </a:solidFill>
                <a:ea typeface="Arial" charset="0"/>
                <a:cs typeface="Arial" charset="0"/>
              </a:rPr>
              <a:t>Any sex act on account of which anything  of value (money, drugs, shelter, food, clothes, etc.) is given to or received by any person</a:t>
            </a:r>
          </a:p>
        </p:txBody>
      </p:sp>
      <p:sp>
        <p:nvSpPr>
          <p:cNvPr id="256" name="Shape 256"/>
          <p:cNvSpPr/>
          <p:nvPr/>
        </p:nvSpPr>
        <p:spPr>
          <a:xfrm>
            <a:off x="1496691" y="5585520"/>
            <a:ext cx="9198618" cy="449520"/>
          </a:xfrm>
          <a:prstGeom prst="rect">
            <a:avLst/>
          </a:prstGeom>
          <a:solidFill>
            <a:srgbClr val="E01B00"/>
          </a:solidFill>
          <a:ln w="12700">
            <a:miter lim="400000"/>
          </a:ln>
        </p:spPr>
        <p:txBody>
          <a:bodyPr lIns="26789" tIns="26789" rIns="26789" bIns="26789" anchor="ctr"/>
          <a:lstStyle/>
          <a:p>
            <a:pPr defTabSz="308074">
              <a:defRPr sz="3600">
                <a:solidFill>
                  <a:srgbClr val="FFFFFF"/>
                </a:solidFill>
              </a:defRPr>
            </a:pPr>
            <a:endParaRPr sz="1350"/>
          </a:p>
        </p:txBody>
      </p:sp>
      <p:pic>
        <p:nvPicPr>
          <p:cNvPr id="7" name="Logohead.tif">
            <a:extLst>
              <a:ext uri="{FF2B5EF4-FFF2-40B4-BE49-F238E27FC236}">
                <a16:creationId xmlns:a16="http://schemas.microsoft.com/office/drawing/2014/main" id="{8E749C54-B864-A944-93F1-1EEF6F476A51}"/>
              </a:ext>
            </a:extLst>
          </p:cNvPr>
          <p:cNvPicPr>
            <a:picLocks noChangeAspect="1"/>
          </p:cNvPicPr>
          <p:nvPr/>
        </p:nvPicPr>
        <p:blipFill rotWithShape="1">
          <a:blip r:embed="rId3"/>
          <a:srcRect l="30303" r="13316" b="-25493"/>
          <a:stretch/>
        </p:blipFill>
        <p:spPr>
          <a:xfrm>
            <a:off x="10695309" y="4335056"/>
            <a:ext cx="1600200" cy="2522944"/>
          </a:xfrm>
          <a:prstGeom prst="rect">
            <a:avLst/>
          </a:prstGeom>
          <a:solidFill>
            <a:schemeClr val="bg1"/>
          </a:solidFill>
          <a:ln w="12700">
            <a:miter lim="400000"/>
          </a:ln>
        </p:spPr>
      </p:pic>
    </p:spTree>
    <p:extLst>
      <p:ext uri="{BB962C8B-B14F-4D97-AF65-F5344CB8AC3E}">
        <p14:creationId xmlns:p14="http://schemas.microsoft.com/office/powerpoint/2010/main" val="183432461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053436" y="253910"/>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endParaRPr lang="en-US" dirty="0"/>
          </a:p>
        </p:txBody>
      </p:sp>
      <p:sp>
        <p:nvSpPr>
          <p:cNvPr id="8" name="Title 7">
            <a:extLst>
              <a:ext uri="{FF2B5EF4-FFF2-40B4-BE49-F238E27FC236}">
                <a16:creationId xmlns:a16="http://schemas.microsoft.com/office/drawing/2014/main" id="{2AEC0DC2-515D-EB4F-80BA-7D79D4D026E8}"/>
              </a:ext>
            </a:extLst>
          </p:cNvPr>
          <p:cNvSpPr>
            <a:spLocks noGrp="1"/>
          </p:cNvSpPr>
          <p:nvPr>
            <p:ph type="title"/>
          </p:nvPr>
        </p:nvSpPr>
        <p:spPr/>
        <p:txBody>
          <a:bodyPr/>
          <a:lstStyle/>
          <a:p>
            <a:r>
              <a:rPr lang="en-US" dirty="0"/>
              <a:t>Myth</a:t>
            </a:r>
          </a:p>
        </p:txBody>
      </p:sp>
      <p:sp>
        <p:nvSpPr>
          <p:cNvPr id="7" name="Content Placeholder 6">
            <a:extLst>
              <a:ext uri="{FF2B5EF4-FFF2-40B4-BE49-F238E27FC236}">
                <a16:creationId xmlns:a16="http://schemas.microsoft.com/office/drawing/2014/main" id="{0AFC6B38-B326-E541-AD17-DB69EBE4C611}"/>
              </a:ext>
            </a:extLst>
          </p:cNvPr>
          <p:cNvSpPr>
            <a:spLocks noGrp="1"/>
          </p:cNvSpPr>
          <p:nvPr>
            <p:ph idx="1"/>
          </p:nvPr>
        </p:nvSpPr>
        <p:spPr/>
        <p:txBody>
          <a:bodyPr/>
          <a:lstStyle/>
          <a:p>
            <a:r>
              <a:rPr lang="en-US" sz="2400" b="1" dirty="0"/>
              <a:t>Myth: </a:t>
            </a:r>
            <a:r>
              <a:rPr lang="en-US" sz="2400" dirty="0"/>
              <a:t>Child sex trafficking could never occur in my community</a:t>
            </a:r>
          </a:p>
          <a:p>
            <a:r>
              <a:rPr lang="en-US" sz="2400" b="1" dirty="0"/>
              <a:t>Truth: </a:t>
            </a:r>
            <a:r>
              <a:rPr lang="en-US" sz="2400" dirty="0"/>
              <a:t>Heatmap</a:t>
            </a:r>
          </a:p>
          <a:p>
            <a:pPr marL="0" indent="0">
              <a:buNone/>
            </a:pPr>
            <a:endParaRPr lang="en-US" dirty="0"/>
          </a:p>
        </p:txBody>
      </p:sp>
      <p:pic>
        <p:nvPicPr>
          <p:cNvPr id="9" name="Logohead.tif">
            <a:extLst>
              <a:ext uri="{FF2B5EF4-FFF2-40B4-BE49-F238E27FC236}">
                <a16:creationId xmlns:a16="http://schemas.microsoft.com/office/drawing/2014/main" id="{B842611C-4B6C-3F43-8BBA-51A955CDD890}"/>
              </a:ext>
            </a:extLst>
          </p:cNvPr>
          <p:cNvPicPr>
            <a:picLocks noChangeAspect="1"/>
          </p:cNvPicPr>
          <p:nvPr/>
        </p:nvPicPr>
        <p:blipFill rotWithShape="1">
          <a:blip r:embed="rId2"/>
          <a:srcRect l="22022" t="2048" r="13316" b="-61235"/>
          <a:stretch/>
        </p:blipFill>
        <p:spPr>
          <a:xfrm>
            <a:off x="10356776" y="3657600"/>
            <a:ext cx="1835224" cy="3200400"/>
          </a:xfrm>
          <a:prstGeom prst="rect">
            <a:avLst/>
          </a:prstGeom>
          <a:solidFill>
            <a:schemeClr val="bg1"/>
          </a:solidFill>
          <a:ln w="12700">
            <a:miter lim="400000"/>
          </a:ln>
        </p:spPr>
      </p:pic>
      <p:sp>
        <p:nvSpPr>
          <p:cNvPr id="4" name="Shape 256"/>
          <p:cNvSpPr/>
          <p:nvPr/>
        </p:nvSpPr>
        <p:spPr>
          <a:xfrm>
            <a:off x="1496691" y="5585520"/>
            <a:ext cx="9625461" cy="431232"/>
          </a:xfrm>
          <a:prstGeom prst="rect">
            <a:avLst/>
          </a:prstGeom>
          <a:solidFill>
            <a:srgbClr val="E01B00"/>
          </a:solidFill>
          <a:ln w="12700">
            <a:miter lim="400000"/>
          </a:ln>
        </p:spPr>
        <p:txBody>
          <a:bodyPr lIns="26789" tIns="26789" rIns="26789" bIns="26789" anchor="ctr"/>
          <a:lstStyle/>
          <a:p>
            <a:pPr defTabSz="308074">
              <a:defRPr sz="3600">
                <a:solidFill>
                  <a:srgbClr val="FFFFFF"/>
                </a:solidFill>
              </a:defRPr>
            </a:pPr>
            <a:endParaRPr sz="1350"/>
          </a:p>
        </p:txBody>
      </p:sp>
    </p:spTree>
    <p:extLst>
      <p:ext uri="{BB962C8B-B14F-4D97-AF65-F5344CB8AC3E}">
        <p14:creationId xmlns:p14="http://schemas.microsoft.com/office/powerpoint/2010/main" val="288729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p:nvPr/>
        </p:nvSpPr>
        <p:spPr>
          <a:xfrm>
            <a:off x="2838208" y="5604399"/>
            <a:ext cx="1736554" cy="306034"/>
          </a:xfrm>
          <a:prstGeom prst="rect">
            <a:avLst/>
          </a:prstGeom>
          <a:ln w="12700">
            <a:miter lim="400000"/>
          </a:ln>
          <a:extLst>
            <a:ext uri="{C572A759-6A51-4108-AA02-DFA0A04FC94B}">
              <ma14:wrappingTextBoxFlag xmlns="" xmlns:ma14="http://schemas.microsoft.com/office/mac/drawingml/2011/main" val="1"/>
            </a:ext>
          </a:extLst>
        </p:spPr>
        <p:txBody>
          <a:bodyPr wrap="none" lIns="20092" tIns="20092" rIns="20092" bIns="20092" anchor="ctr">
            <a:spAutoFit/>
          </a:bodyPr>
          <a:lstStyle>
            <a:lvl1pPr defTabSz="821531">
              <a:defRPr sz="4600" b="1">
                <a:latin typeface="Helvetica"/>
                <a:ea typeface="Helvetica"/>
                <a:cs typeface="Helvetica"/>
                <a:sym typeface="Helvetica"/>
              </a:defRPr>
            </a:lvl1pPr>
          </a:lstStyle>
          <a:p>
            <a:r>
              <a:rPr sz="1725"/>
              <a:t>#fight4someone</a:t>
            </a:r>
          </a:p>
        </p:txBody>
      </p:sp>
      <p:pic>
        <p:nvPicPr>
          <p:cNvPr id="250" name="Logohead.tif"/>
          <p:cNvPicPr>
            <a:picLocks noChangeAspect="1"/>
          </p:cNvPicPr>
          <p:nvPr/>
        </p:nvPicPr>
        <p:blipFill>
          <a:blip r:embed="rId3"/>
          <a:stretch>
            <a:fillRect/>
          </a:stretch>
        </p:blipFill>
        <p:spPr>
          <a:xfrm>
            <a:off x="7761710" y="4237292"/>
            <a:ext cx="2217114" cy="1662835"/>
          </a:xfrm>
          <a:prstGeom prst="rect">
            <a:avLst/>
          </a:prstGeom>
          <a:ln w="12700">
            <a:miter lim="400000"/>
          </a:ln>
        </p:spPr>
      </p:pic>
      <p:pic>
        <p:nvPicPr>
          <p:cNvPr id="251" name="Screen Shot 2016-11-19 at 1.26.37 PM.png"/>
          <p:cNvPicPr>
            <a:picLocks noChangeAspect="1"/>
          </p:cNvPicPr>
          <p:nvPr/>
        </p:nvPicPr>
        <p:blipFill>
          <a:blip r:embed="rId4"/>
          <a:stretch>
            <a:fillRect/>
          </a:stretch>
        </p:blipFill>
        <p:spPr>
          <a:xfrm>
            <a:off x="2654390" y="1396911"/>
            <a:ext cx="7027692" cy="5416037"/>
          </a:xfrm>
          <a:prstGeom prst="rect">
            <a:avLst/>
          </a:prstGeom>
          <a:ln w="12700">
            <a:miter lim="400000"/>
          </a:ln>
        </p:spPr>
      </p:pic>
      <p:sp>
        <p:nvSpPr>
          <p:cNvPr id="252" name="Shape 252"/>
          <p:cNvSpPr/>
          <p:nvPr/>
        </p:nvSpPr>
        <p:spPr>
          <a:xfrm>
            <a:off x="7609660" y="4856992"/>
            <a:ext cx="1896290" cy="423433"/>
          </a:xfrm>
          <a:prstGeom prst="rect">
            <a:avLst/>
          </a:prstGeom>
          <a:ln w="12700">
            <a:miter lim="400000"/>
          </a:ln>
          <a:extLst>
            <a:ext uri="{C572A759-6A51-4108-AA02-DFA0A04FC94B}">
              <ma14:wrappingTextBoxFlag xmlns="" xmlns:ma14="http://schemas.microsoft.com/office/mac/drawingml/2011/main" val="1"/>
            </a:ext>
          </a:extLst>
        </p:spPr>
        <p:txBody>
          <a:bodyPr wrap="square" lIns="26789" tIns="26789" rIns="26789" bIns="26789" anchor="ctr">
            <a:spAutoFit/>
          </a:bodyPr>
          <a:lstStyle/>
          <a:p>
            <a:pPr defTabSz="308074">
              <a:defRPr sz="5400" b="1">
                <a:latin typeface="Helvetica"/>
                <a:ea typeface="Helvetica"/>
                <a:cs typeface="Helvetica"/>
                <a:sym typeface="Helvetica"/>
              </a:defRPr>
            </a:pPr>
            <a:r>
              <a:rPr lang="en-US" sz="2400" dirty="0"/>
              <a:t>1500</a:t>
            </a:r>
            <a:endParaRPr sz="2400" dirty="0"/>
          </a:p>
        </p:txBody>
      </p:sp>
      <p:sp>
        <p:nvSpPr>
          <p:cNvPr id="6" name="Title 1"/>
          <p:cNvSpPr txBox="1">
            <a:spLocks/>
          </p:cNvSpPr>
          <p:nvPr/>
        </p:nvSpPr>
        <p:spPr bwMode="auto">
          <a:xfrm>
            <a:off x="1767686" y="253910"/>
            <a:ext cx="88011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4000" dirty="0">
                <a:effectLst>
                  <a:outerShdw blurRad="38100" dist="38100" dir="2700000" algn="tl">
                    <a:srgbClr val="000000"/>
                  </a:outerShdw>
                </a:effectLst>
              </a:rPr>
              <a:t>Sexual Exploitation in Our Community</a:t>
            </a:r>
            <a:endParaRPr lang="en-US" sz="4000" dirty="0"/>
          </a:p>
        </p:txBody>
      </p:sp>
      <p:pic>
        <p:nvPicPr>
          <p:cNvPr id="7" name="Logohead.tif">
            <a:extLst>
              <a:ext uri="{FF2B5EF4-FFF2-40B4-BE49-F238E27FC236}">
                <a16:creationId xmlns:a16="http://schemas.microsoft.com/office/drawing/2014/main" id="{0ECA6376-1D67-C345-AF19-B4A580D0261D}"/>
              </a:ext>
            </a:extLst>
          </p:cNvPr>
          <p:cNvPicPr>
            <a:picLocks noChangeAspect="1"/>
          </p:cNvPicPr>
          <p:nvPr/>
        </p:nvPicPr>
        <p:blipFill rotWithShape="1">
          <a:blip r:embed="rId3"/>
          <a:srcRect l="22022" r="13316" b="17290"/>
          <a:stretch/>
        </p:blipFill>
        <p:spPr>
          <a:xfrm>
            <a:off x="10356776" y="5048656"/>
            <a:ext cx="1835224" cy="1662835"/>
          </a:xfrm>
          <a:prstGeom prst="rect">
            <a:avLst/>
          </a:prstGeom>
          <a:solidFill>
            <a:schemeClr val="bg1"/>
          </a:solidFill>
          <a:ln w="12700">
            <a:miter lim="400000"/>
          </a:ln>
        </p:spPr>
      </p:pic>
    </p:spTree>
    <p:extLst>
      <p:ext uri="{BB962C8B-B14F-4D97-AF65-F5344CB8AC3E}">
        <p14:creationId xmlns:p14="http://schemas.microsoft.com/office/powerpoint/2010/main" val="19733114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ADBA-96BE-FA46-BC30-B177F88265D5}"/>
              </a:ext>
            </a:extLst>
          </p:cNvPr>
          <p:cNvSpPr>
            <a:spLocks noGrp="1"/>
          </p:cNvSpPr>
          <p:nvPr>
            <p:ph type="title"/>
          </p:nvPr>
        </p:nvSpPr>
        <p:spPr/>
        <p:txBody>
          <a:bodyPr/>
          <a:lstStyle/>
          <a:p>
            <a:r>
              <a:rPr lang="en-US" dirty="0"/>
              <a:t>Our services</a:t>
            </a:r>
          </a:p>
        </p:txBody>
      </p:sp>
      <p:sp>
        <p:nvSpPr>
          <p:cNvPr id="3" name="Content Placeholder 2">
            <a:extLst>
              <a:ext uri="{FF2B5EF4-FFF2-40B4-BE49-F238E27FC236}">
                <a16:creationId xmlns:a16="http://schemas.microsoft.com/office/drawing/2014/main" id="{B5B59F2C-57EF-194E-BF68-7371FE0B451D}"/>
              </a:ext>
            </a:extLst>
          </p:cNvPr>
          <p:cNvSpPr>
            <a:spLocks noGrp="1"/>
          </p:cNvSpPr>
          <p:nvPr>
            <p:ph idx="1"/>
          </p:nvPr>
        </p:nvSpPr>
        <p:spPr/>
        <p:txBody>
          <a:bodyPr>
            <a:normAutofit/>
          </a:bodyPr>
          <a:lstStyle/>
          <a:p>
            <a:r>
              <a:rPr lang="en-US" sz="2400" dirty="0"/>
              <a:t>Prevention</a:t>
            </a:r>
          </a:p>
          <a:p>
            <a:pPr lvl="1"/>
            <a:r>
              <a:rPr lang="en-US" sz="2000" dirty="0"/>
              <a:t>Awareness presentations to students, educators, churches, and parents</a:t>
            </a:r>
          </a:p>
          <a:p>
            <a:pPr marL="274320" lvl="1" indent="0">
              <a:buNone/>
            </a:pPr>
            <a:endParaRPr lang="en-US" sz="2000" dirty="0"/>
          </a:p>
          <a:p>
            <a:r>
              <a:rPr lang="en-US" sz="2400" dirty="0"/>
              <a:t>Restoration</a:t>
            </a:r>
          </a:p>
          <a:p>
            <a:pPr lvl="1"/>
            <a:r>
              <a:rPr lang="en-US" sz="2000" dirty="0"/>
              <a:t>Case Management </a:t>
            </a:r>
          </a:p>
          <a:p>
            <a:pPr lvl="1"/>
            <a:r>
              <a:rPr lang="en-US" sz="2000" dirty="0"/>
              <a:t>Therapy (group and individual)</a:t>
            </a:r>
          </a:p>
          <a:p>
            <a:pPr lvl="1"/>
            <a:r>
              <a:rPr lang="en-US" sz="2000" dirty="0"/>
              <a:t>Drop-in Center</a:t>
            </a:r>
          </a:p>
          <a:p>
            <a:pPr lvl="1"/>
            <a:r>
              <a:rPr lang="en-US" sz="2000" dirty="0"/>
              <a:t>Housing Program</a:t>
            </a:r>
          </a:p>
          <a:p>
            <a:pPr lvl="1"/>
            <a:endParaRPr lang="en-US" sz="2000" dirty="0"/>
          </a:p>
          <a:p>
            <a:r>
              <a:rPr lang="en-US" sz="2400" dirty="0"/>
              <a:t>City Transformation</a:t>
            </a:r>
          </a:p>
          <a:p>
            <a:pPr lvl="1"/>
            <a:r>
              <a:rPr lang="en-US" sz="2000" dirty="0"/>
              <a:t>Awareness presentations and partnerships with community groups, law enforcement, care givers, etc.</a:t>
            </a:r>
          </a:p>
        </p:txBody>
      </p:sp>
      <p:pic>
        <p:nvPicPr>
          <p:cNvPr id="5" name="Logohead.tif">
            <a:extLst>
              <a:ext uri="{FF2B5EF4-FFF2-40B4-BE49-F238E27FC236}">
                <a16:creationId xmlns:a16="http://schemas.microsoft.com/office/drawing/2014/main" id="{75E6DC70-EAF3-9F49-B1C1-C5C52E2AF1B0}"/>
              </a:ext>
            </a:extLst>
          </p:cNvPr>
          <p:cNvPicPr>
            <a:picLocks noChangeAspect="1"/>
          </p:cNvPicPr>
          <p:nvPr/>
        </p:nvPicPr>
        <p:blipFill>
          <a:blip r:embed="rId2"/>
          <a:stretch>
            <a:fillRect/>
          </a:stretch>
        </p:blipFill>
        <p:spPr>
          <a:xfrm>
            <a:off x="7936047" y="2638833"/>
            <a:ext cx="3813993" cy="2860494"/>
          </a:xfrm>
          <a:prstGeom prst="rect">
            <a:avLst/>
          </a:prstGeom>
          <a:ln w="12700">
            <a:miter lim="400000"/>
          </a:ln>
        </p:spPr>
      </p:pic>
    </p:spTree>
    <p:extLst>
      <p:ext uri="{BB962C8B-B14F-4D97-AF65-F5344CB8AC3E}">
        <p14:creationId xmlns:p14="http://schemas.microsoft.com/office/powerpoint/2010/main" val="41141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waken_Logo_Tagline_Hres_10-13_v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0690" y="680804"/>
            <a:ext cx="6777037"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6337539" y="5177234"/>
            <a:ext cx="3824958" cy="1815882"/>
          </a:xfrm>
          <a:prstGeom prst="rect">
            <a:avLst/>
          </a:prstGeom>
          <a:noFill/>
        </p:spPr>
        <p:txBody>
          <a:bodyPr wrap="none" rtlCol="0">
            <a:spAutoFit/>
          </a:bodyPr>
          <a:lstStyle/>
          <a:p>
            <a:r>
              <a:rPr lang="en-US" sz="2800" dirty="0"/>
              <a:t>Shontell Brewer</a:t>
            </a:r>
          </a:p>
          <a:p>
            <a:r>
              <a:rPr lang="en-US" sz="2800" dirty="0" err="1"/>
              <a:t>info@awakenreno.org</a:t>
            </a:r>
            <a:endParaRPr lang="en-US" sz="2800" dirty="0"/>
          </a:p>
          <a:p>
            <a:r>
              <a:rPr lang="en-US" sz="2800" dirty="0"/>
              <a:t>775-393-9183</a:t>
            </a:r>
          </a:p>
          <a:p>
            <a:endParaRPr lang="en-US" sz="2800" dirty="0"/>
          </a:p>
        </p:txBody>
      </p:sp>
      <p:pic>
        <p:nvPicPr>
          <p:cNvPr id="2" name="Picture 1">
            <a:extLst>
              <a:ext uri="{FF2B5EF4-FFF2-40B4-BE49-F238E27FC236}">
                <a16:creationId xmlns:a16="http://schemas.microsoft.com/office/drawing/2014/main" id="{119BDC30-2017-B449-9FAA-51E01528C994}"/>
              </a:ext>
            </a:extLst>
          </p:cNvPr>
          <p:cNvPicPr>
            <a:picLocks noChangeAspect="1"/>
          </p:cNvPicPr>
          <p:nvPr/>
        </p:nvPicPr>
        <p:blipFill>
          <a:blip r:embed="rId3"/>
          <a:stretch>
            <a:fillRect/>
          </a:stretch>
        </p:blipFill>
        <p:spPr>
          <a:xfrm>
            <a:off x="3688374" y="3672284"/>
            <a:ext cx="2705100" cy="3009900"/>
          </a:xfrm>
          <a:prstGeom prst="rect">
            <a:avLst/>
          </a:prstGeom>
        </p:spPr>
      </p:pic>
    </p:spTree>
    <p:extLst>
      <p:ext uri="{BB962C8B-B14F-4D97-AF65-F5344CB8AC3E}">
        <p14:creationId xmlns:p14="http://schemas.microsoft.com/office/powerpoint/2010/main" val="162122971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{6032C02A-5E42-FB4D-A09E-9ED5D802EEEF}tf10001070</Template>
  <TotalTime>45</TotalTime>
  <Words>373</Words>
  <Application>Microsoft Macintosh PowerPoint</Application>
  <PresentationFormat>Widescreen</PresentationFormat>
  <Paragraphs>54</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Helvetica</vt:lpstr>
      <vt:lpstr>Rockwell</vt:lpstr>
      <vt:lpstr>Rockwell Condensed</vt:lpstr>
      <vt:lpstr>Rockwell Extra Bold</vt:lpstr>
      <vt:lpstr>Wingdings</vt:lpstr>
      <vt:lpstr>Wood Type</vt:lpstr>
      <vt:lpstr>Awaken: An Overview</vt:lpstr>
      <vt:lpstr>PowerPoint Presentation</vt:lpstr>
      <vt:lpstr>PowerPoint Presentation</vt:lpstr>
      <vt:lpstr>Myth</vt:lpstr>
      <vt:lpstr>PowerPoint Presentation</vt:lpstr>
      <vt:lpstr>Our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Awaken: An Overview</dc:title>
  <dc:creator>Microsoft Office User</dc:creator>
  <cp:lastModifiedBy>Melissa Holland</cp:lastModifiedBy>
  <cp:revision>7</cp:revision>
  <dcterms:created xsi:type="dcterms:W3CDTF">2020-02-21T17:53:34Z</dcterms:created>
  <dcterms:modified xsi:type="dcterms:W3CDTF">2020-02-23T23:10:37Z</dcterms:modified>
</cp:coreProperties>
</file>